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«Коррупция, как негативное явление»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Памятка для сотрудников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противодействию коррупции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857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Посредничество во взяточничестве (ст.368):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Посредничество во взяточничестве - наказывается </a:t>
            </a:r>
            <a:r>
              <a:rPr lang="ru-RU" b="1" dirty="0"/>
              <a:t>штрафом в размере 10-кратной суммы взятки либо лишением свободы на срок до 2 лет, с конфискацией имущества или без таковой, с пожизненным лишением права занимать определенные должности или заниматься определенной деятельностью</a:t>
            </a:r>
            <a:r>
              <a:rPr lang="ru-RU" dirty="0"/>
              <a:t>. То же деяние, совершенное неоднократно либо преступной группой или лицом с использованием своего служебного положения, - наказывается штрафом в размере 20-кратной суммы взятки либо лишением свободы на срок до 6 лет, с конфискацией имущества, с пожизненным лишением права занимать определенные должности или заниматься определенной деятельностью.  </a:t>
            </a:r>
          </a:p>
          <a:p>
            <a:r>
              <a:rPr lang="ru-RU" dirty="0"/>
              <a:t>Заведомо ложный донос о вымогательстве взятки рассматривается Уголовным кодексом Республики Казахстан как преступление и наказывается ограничением свободы на срок от 3 до 7 лет либо лишением свободы на тот же срок (ст. 419).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882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ФОРМЫ СТИМУЛИРОВАНИЯ…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Правительство Республики Казахстан утвердило Правила поощрения лиц, сообщивших о факте коррупционного правонарушения или иным образом оказывающих содействие в противодействии коррупции (Постановление Правительства Республики Казахстан от 30 декабря 2015 года № 1131).</a:t>
            </a:r>
          </a:p>
          <a:p>
            <a:r>
              <a:rPr lang="ru-RU" dirty="0"/>
              <a:t>Для лиц, сообщивших о факте коррупционного правонарушения или иным образом оказывающих содействие в противодействии коррупции, устанавливаются поощрения, осуществляемые в форме единовременного денежного вознаграждения.</a:t>
            </a:r>
          </a:p>
          <a:p>
            <a:r>
              <a:rPr lang="ru-RU" dirty="0"/>
              <a:t>Поощрение в виде денежного вознаграждения устанавливается в следующих размерах:</a:t>
            </a:r>
          </a:p>
          <a:p>
            <a:r>
              <a:rPr lang="ru-RU" dirty="0"/>
              <a:t>1) по административным делам о коррупционных правонарушениях - 30 МРП;</a:t>
            </a:r>
          </a:p>
          <a:p>
            <a:r>
              <a:rPr lang="ru-RU" dirty="0"/>
              <a:t>2) по уголовным делам о коррупционных преступлениях небольшой тяжести - 40 МРП;</a:t>
            </a:r>
          </a:p>
          <a:p>
            <a:r>
              <a:rPr lang="ru-RU" dirty="0"/>
              <a:t>3) по уголовным делам о коррупционных преступлениях средней тяжести - 50 МРП;</a:t>
            </a:r>
          </a:p>
          <a:p>
            <a:r>
              <a:rPr lang="ru-RU" dirty="0"/>
              <a:t>4) по уголовным делам о тяжких коррупционных преступлениях - 70 МРП;</a:t>
            </a:r>
          </a:p>
          <a:p>
            <a:r>
              <a:rPr lang="ru-RU" dirty="0"/>
              <a:t>5) по уголовным делам об особо тяжких коррупционных преступлениях - 100 МРП.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636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В случаях, предусмотренных пунктом 9 Правил, могут устанавливаться поощрения в виде награждения грамотой или объявления благодарности.</a:t>
            </a:r>
            <a:endParaRPr lang="en-US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Финансирование поощрений производится за счет средств республиканского бюджета.</a:t>
            </a:r>
          </a:p>
          <a:p>
            <a:r>
              <a:rPr lang="ru-RU" dirty="0"/>
              <a:t>Содействие в противодействии коррупции включает следующее:</a:t>
            </a:r>
          </a:p>
          <a:p>
            <a:r>
              <a:rPr lang="ru-RU" dirty="0"/>
              <a:t>1) сообщение о факте совершения коррупционного правонарушения;</a:t>
            </a:r>
          </a:p>
          <a:p>
            <a:r>
              <a:rPr lang="ru-RU" dirty="0"/>
              <a:t>2) представление информации о местонахождении разыскиваемого лица, совершившего коррупционное правонарушение;</a:t>
            </a:r>
          </a:p>
          <a:p>
            <a:r>
              <a:rPr lang="ru-RU" dirty="0"/>
              <a:t>3) иное содействие, имевшее впоследствии значение для выявления, пресечения, раскрытия и расследования коррупционного правонарушения.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1459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случае коррупционного риска обращаться: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Комплаенс</a:t>
            </a:r>
            <a:r>
              <a:rPr lang="ru-RU" dirty="0" smtClean="0"/>
              <a:t> офицер – ЕРМЕКТАСОВ РУСЛАН ЖУМАБЕКОВИЧ</a:t>
            </a:r>
          </a:p>
          <a:p>
            <a:r>
              <a:rPr lang="ru-RU" dirty="0" smtClean="0"/>
              <a:t>Телефон 87751060106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238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5"/>
            <a:ext cx="11029616" cy="130121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Памятка </a:t>
            </a:r>
            <a:r>
              <a:rPr lang="ru-RU" dirty="0"/>
              <a:t>для сотрудников </a:t>
            </a:r>
            <a:br>
              <a:rPr lang="ru-RU" dirty="0"/>
            </a:br>
            <a:r>
              <a:rPr lang="ru-RU" dirty="0"/>
              <a:t>по противодействию коррупции</a:t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Настоящая памятка разработана в целях разъяснения личному составу понятия коррупции, порядка действий на случай проявления фактов коррупции, ответственности за совершение коррупционных правонарушений и пособничество коррупционным деяниям.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694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Что такое коррупция</a:t>
            </a:r>
            <a:r>
              <a:rPr lang="ru-RU" dirty="0" smtClean="0"/>
              <a:t> ?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Коррупция - незаконное использование лицами, занимающими ответственную государственную должность, лицами, уполномоченными на выполнение государственных функций, лицами, приравненными к лицам, уполномоченным на выполнение государственных функций, должностными лицами своих должностных (служебных) полномочий и связанных с ними возможностей в целях получения или извлечения лично или через посредников имущественных (неимущественных) благ и преимуществ для себя либо третьих лиц, а равно подкуп данных лиц путем предоставления благ и преимуществ.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452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Приказ Председателя Агентства Республики Казахстан по противодействию коррупции (Антикоррупционной службы) от 31 марта 2023 года № 112</a:t>
            </a:r>
            <a:b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Об утверждении Типового положения об антикоррупционных </a:t>
            </a:r>
            <a:r>
              <a:rPr lang="ru-RU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комплаенс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-службах в субъектах </a:t>
            </a:r>
            <a:r>
              <a:rPr lang="ru-RU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квазигосударственного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 сектора</a:t>
            </a:r>
            <a:b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настоящем Типовом положении используются следующие основные понятия:</a:t>
            </a:r>
          </a:p>
          <a:p>
            <a:r>
              <a:rPr lang="ru-RU" dirty="0"/>
              <a:t>1) антикоррупционный </a:t>
            </a:r>
            <a:r>
              <a:rPr lang="ru-RU" dirty="0" err="1"/>
              <a:t>комплаенс</a:t>
            </a:r>
            <a:r>
              <a:rPr lang="ru-RU" dirty="0"/>
              <a:t> – функция по обеспечению соблюдения субъектами </a:t>
            </a:r>
            <a:r>
              <a:rPr lang="ru-RU" dirty="0" err="1"/>
              <a:t>квазигосударственного</a:t>
            </a:r>
            <a:r>
              <a:rPr lang="ru-RU" dirty="0"/>
              <a:t> сектора и его работниками законодательства Республики Казахстан по противодействию коррупции;</a:t>
            </a:r>
          </a:p>
          <a:p>
            <a:r>
              <a:rPr lang="ru-RU" dirty="0" smtClean="0"/>
              <a:t>2)</a:t>
            </a:r>
            <a:r>
              <a:rPr lang="ru-RU" dirty="0" err="1" smtClean="0"/>
              <a:t>Комплаенс</a:t>
            </a:r>
            <a:r>
              <a:rPr lang="ru-RU" dirty="0" smtClean="0"/>
              <a:t>-офицер </a:t>
            </a:r>
            <a:r>
              <a:rPr lang="ru-RU" dirty="0"/>
              <a:t>осуществляет свои полномочия независимо от исполнительного органа, подотчетен совету директоров и является независимым при обеспечении соблюдения требований законодательства Республики Казахстан о противодействии коррупции.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281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 антикоррупционной </a:t>
            </a:r>
            <a:r>
              <a:rPr lang="ru-RU" dirty="0" err="1"/>
              <a:t>комплаенс</a:t>
            </a:r>
            <a:r>
              <a:rPr lang="ru-RU" dirty="0"/>
              <a:t>-службы: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1) обеспечение внедрения инструментов предупреждения и превенции коррупционных правонарушений субъектом </a:t>
            </a:r>
            <a:r>
              <a:rPr lang="ru-RU" dirty="0" err="1"/>
              <a:t>квазигосударственного</a:t>
            </a:r>
            <a:r>
              <a:rPr lang="ru-RU" dirty="0"/>
              <a:t> сектора и его работниками;</a:t>
            </a:r>
          </a:p>
          <a:p>
            <a:r>
              <a:rPr lang="ru-RU" dirty="0"/>
              <a:t>2) эффективная реализация системы мер по противодействию коррупции в субъекте </a:t>
            </a:r>
            <a:r>
              <a:rPr lang="ru-RU" dirty="0" err="1"/>
              <a:t>квазигосударственного</a:t>
            </a:r>
            <a:r>
              <a:rPr lang="ru-RU" dirty="0"/>
              <a:t> сектора;</a:t>
            </a:r>
          </a:p>
          <a:p>
            <a:r>
              <a:rPr lang="ru-RU" dirty="0"/>
              <a:t>3) обеспечение проведения в субъекте </a:t>
            </a:r>
            <a:r>
              <a:rPr lang="ru-RU" dirty="0" err="1"/>
              <a:t>квазигосударственного</a:t>
            </a:r>
            <a:r>
              <a:rPr lang="ru-RU" dirty="0"/>
              <a:t> сектора внутреннего анализа коррупционных рисков;</a:t>
            </a:r>
          </a:p>
          <a:p>
            <a:r>
              <a:rPr lang="ru-RU" dirty="0"/>
              <a:t>4) обеспечение соблюдения внешних регуляторных требований и наилучшей международной практики по вопросам противодействия коррупции;</a:t>
            </a:r>
          </a:p>
          <a:p>
            <a:r>
              <a:rPr lang="ru-RU" dirty="0"/>
              <a:t>5) обеспечение соблюдения основных принципов противодействия коррупции в соответствии с Законом.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883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Коррупционное правонарушение - имеющее признаки коррупции противоправное виновное деяние (действие или бездействие), за которое законом установлена административная или уголовная ответственность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Если Вам предлагают взятку или у Вас вымогают взятку!</a:t>
            </a:r>
          </a:p>
          <a:p>
            <a:r>
              <a:rPr lang="ru-RU" dirty="0"/>
              <a:t>Взяточничество является наиболее характерным, опасным  и распространенным проявлением коррупции.</a:t>
            </a:r>
          </a:p>
          <a:p>
            <a:r>
              <a:rPr lang="ru-RU" dirty="0"/>
              <a:t>Уголовный кодекс Республики Казахстан предусматривает три вида преступлений, связанных с взятками:</a:t>
            </a:r>
          </a:p>
          <a:p>
            <a:r>
              <a:rPr lang="ru-RU" dirty="0"/>
              <a:t>- получение взятки (ст. 366);</a:t>
            </a:r>
          </a:p>
          <a:p>
            <a:r>
              <a:rPr lang="ru-RU" dirty="0"/>
              <a:t>- дача взятки (ст. 367);</a:t>
            </a:r>
          </a:p>
          <a:p>
            <a:r>
              <a:rPr lang="ru-RU" dirty="0"/>
              <a:t>- посредничество во взяточничестве (ст. 368).</a:t>
            </a:r>
          </a:p>
          <a:p>
            <a:r>
              <a:rPr lang="ru-RU" dirty="0"/>
              <a:t>Если речь идет о взятке, это значит, что есть тот, кто получает взятку (взяткополучатель) и тот, кто ее дает (взяткодатель).</a:t>
            </a:r>
          </a:p>
          <a:p>
            <a:r>
              <a:rPr lang="ru-RU" dirty="0"/>
              <a:t>Возможно и посредничество во взятке.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123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9381" y="702156"/>
            <a:ext cx="11029616" cy="1013800"/>
          </a:xfrm>
        </p:spPr>
        <p:txBody>
          <a:bodyPr>
            <a:normAutofit fontScale="90000"/>
          </a:bodyPr>
          <a:lstStyle/>
          <a:p>
            <a:r>
              <a:rPr lang="ru-RU" sz="2200" dirty="0"/>
              <a:t>Уголовный кодекс Республики Казахстан предусматривает три вида преступлений, связанных с взятками: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Получение взятки </a:t>
            </a:r>
            <a:r>
              <a:rPr lang="ru-RU" dirty="0"/>
              <a:t>- одно из самых опасных должностных преступлений, особенно если оно совершается группой лиц или сопровождается вымогательством, которое заключается в получении должностным лицом лично или через посредника материальных ценностей, имущественных преимуществ и выгод за законные или незаконные действия (бездействие).</a:t>
            </a:r>
          </a:p>
          <a:p>
            <a:r>
              <a:rPr lang="ru-RU" b="1" dirty="0"/>
              <a:t>Дача взятки </a:t>
            </a:r>
            <a:r>
              <a:rPr lang="ru-RU" dirty="0"/>
              <a:t>- преступление, направленное на склонение должностного лица к совершению законных или незаконных действий (бездействия), либо предоставлению, получению каких-либо преимуществ в пользу  дающего, в том числе за общее покровительство или попустительство по службе.</a:t>
            </a:r>
          </a:p>
          <a:p>
            <a:r>
              <a:rPr lang="ru-RU" b="1" dirty="0"/>
              <a:t>Посредничество во взяточничестве </a:t>
            </a:r>
            <a:r>
              <a:rPr lang="ru-RU" dirty="0"/>
              <a:t>- способствование взяткополучателю и взяткодателю в достижении или реализации соглашения между ними о получении и даче взятки.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686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НАКАЗАНИЕ ЗА ВЗЯТКУ</a:t>
            </a:r>
            <a:br>
              <a:rPr lang="ru-RU" sz="2000" dirty="0"/>
            </a:br>
            <a:r>
              <a:rPr lang="ru-RU" sz="2000" dirty="0"/>
              <a:t>Получение взятки (ст. 366):</a:t>
            </a:r>
            <a:br>
              <a:rPr lang="ru-RU" sz="2000" dirty="0"/>
            </a:br>
            <a:endParaRPr lang="en-US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2155558"/>
            <a:ext cx="11029615" cy="3678303"/>
          </a:xfrm>
        </p:spPr>
        <p:txBody>
          <a:bodyPr/>
          <a:lstStyle/>
          <a:p>
            <a:r>
              <a:rPr lang="ru-RU" dirty="0"/>
              <a:t>Получение должностным лицом лично или через посредника взятки в виде денег, ценных бумаг, иного имущества, права на имущество или выгод имущественного характера для себя или других лиц за действия (бездействие) в пользу взяткодателя или представляемых им лиц, если такие действия (бездействие) входят в служебные полномочия этого лица, либо оно в силу должностного положения может способствовать таким действиям (бездействию), а равно за общее покровительство или попустительство - </a:t>
            </a:r>
            <a:r>
              <a:rPr lang="ru-RU" b="1" dirty="0"/>
              <a:t>наказывается штрафом в размере 50-кратной суммы взятки либо лишением свободы на срок до 5 лет, с конфискацией имущества, с пожизненным лишением права занимать определенные должности или заниматься определенной деятельностью.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39345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Дача взятки (ст. 367):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Дача взятки должностному лицу лично или через посредника - наказывается штрафом в размере 20-кратной суммы взятки либо лишением свободы на срок до 3 лет, с конфискацией имущества или без таковой, с пожизненным лишением права занимать определенные должности или заниматься определенной деятельностью.</a:t>
            </a:r>
          </a:p>
          <a:p>
            <a:r>
              <a:rPr lang="ru-RU" dirty="0"/>
              <a:t>То же деяние, совершенное в значительном размере, - </a:t>
            </a:r>
            <a:r>
              <a:rPr lang="ru-RU" b="1" dirty="0"/>
              <a:t>наказывается штрафом в размере 30-кратной суммы взятки либо лишением свободы на срок до 5 лет, с конфискацией имущества или без таковой, с пожизненным лишением права занимать определенные должности или заниматься определенной деятельностью.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870315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TM03457464[[fn=Дивиденд]]</Template>
  <TotalTime>107</TotalTime>
  <Words>1080</Words>
  <Application>Microsoft Office PowerPoint</Application>
  <PresentationFormat>Широкоэкранный</PresentationFormat>
  <Paragraphs>56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Corbel</vt:lpstr>
      <vt:lpstr>Gill Sans MT</vt:lpstr>
      <vt:lpstr>Times New Roman</vt:lpstr>
      <vt:lpstr>Wingdings 2</vt:lpstr>
      <vt:lpstr>Дивиденд</vt:lpstr>
      <vt:lpstr>«Коррупция, как негативное явление»</vt:lpstr>
      <vt:lpstr> Памятка для сотрудников  по противодействию коррупции </vt:lpstr>
      <vt:lpstr>Что такое коррупция ?</vt:lpstr>
      <vt:lpstr>Приказ Председателя Агентства Республики Казахстан по противодействию коррупции (Антикоррупционной службы) от 31 марта 2023 года № 112 Об утверждении Типового положения об антикоррупционных комплаенс-службах в субъектах квазигосударственного сектора </vt:lpstr>
      <vt:lpstr>Задачи антикоррупционной комплаенс-службы:</vt:lpstr>
      <vt:lpstr>Коррупционное правонарушение - имеющее признаки коррупции противоправное виновное деяние (действие или бездействие), за которое законом установлена административная или уголовная ответственность</vt:lpstr>
      <vt:lpstr>Уголовный кодекс Республики Казахстан предусматривает три вида преступлений, связанных с взятками: </vt:lpstr>
      <vt:lpstr>НАКАЗАНИЕ ЗА ВЗЯТКУ Получение взятки (ст. 366): </vt:lpstr>
      <vt:lpstr>Дача взятки (ст. 367):</vt:lpstr>
      <vt:lpstr>Посредничество во взяточничестве (ст.368):</vt:lpstr>
      <vt:lpstr>ФОРМЫ СТИМУЛИРОВАНИЯ…</vt:lpstr>
      <vt:lpstr>В случаях, предусмотренных пунктом 9 Правил, могут устанавливаться поощрения в виде награждения грамотой или объявления благодарности.</vt:lpstr>
      <vt:lpstr>В случае коррупционного риска обращаться: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«Коррупция, как негативное явление»</dc:title>
  <dc:creator>Руслан</dc:creator>
  <cp:lastModifiedBy>Руслан</cp:lastModifiedBy>
  <cp:revision>7</cp:revision>
  <dcterms:created xsi:type="dcterms:W3CDTF">2023-07-03T08:51:08Z</dcterms:created>
  <dcterms:modified xsi:type="dcterms:W3CDTF">2023-07-03T10:38:41Z</dcterms:modified>
</cp:coreProperties>
</file>